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179C20E-7CF3-4E54-9BEF-A89BFD5BD9A7}" type="datetimeFigureOut">
              <a:rPr lang="pl-PL" smtClean="0"/>
              <a:pPr/>
              <a:t>2012-03-26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ostokąt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Łącznik prost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Łącznik prosty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752AB44-0850-4BEF-9083-8B089445B2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9C20E-7CF3-4E54-9BEF-A89BFD5BD9A7}" type="datetimeFigureOut">
              <a:rPr lang="pl-PL" smtClean="0"/>
              <a:pPr/>
              <a:t>2012-03-26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2AB44-0850-4BEF-9083-8B089445B2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9C20E-7CF3-4E54-9BEF-A89BFD5BD9A7}" type="datetimeFigureOut">
              <a:rPr lang="pl-PL" smtClean="0"/>
              <a:pPr/>
              <a:t>2012-03-26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2AB44-0850-4BEF-9083-8B089445B2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79C20E-7CF3-4E54-9BEF-A89BFD5BD9A7}" type="datetimeFigureOut">
              <a:rPr lang="pl-PL" smtClean="0"/>
              <a:pPr/>
              <a:t>2012-03-26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752AB44-0850-4BEF-9083-8B089445B28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179C20E-7CF3-4E54-9BEF-A89BFD5BD9A7}" type="datetimeFigureOut">
              <a:rPr lang="pl-PL" smtClean="0"/>
              <a:pPr/>
              <a:t>2012-03-26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9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Łącznik prost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y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Łącznik prost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Łącznik prosty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752AB44-0850-4BEF-9083-8B089445B2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9C20E-7CF3-4E54-9BEF-A89BFD5BD9A7}" type="datetimeFigureOut">
              <a:rPr lang="pl-PL" smtClean="0"/>
              <a:pPr/>
              <a:t>2012-03-26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2AB44-0850-4BEF-9083-8B089445B28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9C20E-7CF3-4E54-9BEF-A89BFD5BD9A7}" type="datetimeFigureOut">
              <a:rPr lang="pl-PL" smtClean="0"/>
              <a:pPr/>
              <a:t>2012-03-26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2AB44-0850-4BEF-9083-8B089445B28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79C20E-7CF3-4E54-9BEF-A89BFD5BD9A7}" type="datetimeFigureOut">
              <a:rPr lang="pl-PL" smtClean="0"/>
              <a:pPr/>
              <a:t>2012-03-26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52AB44-0850-4BEF-9083-8B089445B28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9C20E-7CF3-4E54-9BEF-A89BFD5BD9A7}" type="datetimeFigureOut">
              <a:rPr lang="pl-PL" smtClean="0"/>
              <a:pPr/>
              <a:t>2012-03-26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2AB44-0850-4BEF-9083-8B089445B28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79C20E-7CF3-4E54-9BEF-A89BFD5BD9A7}" type="datetimeFigureOut">
              <a:rPr lang="pl-PL" smtClean="0"/>
              <a:pPr/>
              <a:t>2012-03-26</a:t>
            </a:fld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752AB44-0850-4BEF-9083-8B089445B28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Symbol zastępczy stop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Łącznik prost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Łącznik prosty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79C20E-7CF3-4E54-9BEF-A89BFD5BD9A7}" type="datetimeFigureOut">
              <a:rPr lang="pl-PL" smtClean="0"/>
              <a:pPr/>
              <a:t>2012-03-26</a:t>
            </a:fld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52AB44-0850-4BEF-9083-8B089445B28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79C20E-7CF3-4E54-9BEF-A89BFD5BD9A7}" type="datetimeFigureOut">
              <a:rPr lang="pl-PL" smtClean="0"/>
              <a:pPr/>
              <a:t>2012-03-26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752AB44-0850-4BEF-9083-8B089445B28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4000" dirty="0" smtClean="0"/>
              <a:t>Konferencje dla chcących wiedzieć więcej ….</a:t>
            </a:r>
            <a:endParaRPr lang="pl-PL" sz="40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3200" dirty="0" smtClean="0"/>
              <a:t>Spotkanie 3</a:t>
            </a:r>
          </a:p>
          <a:p>
            <a:r>
              <a:rPr lang="pl-PL" sz="3200" dirty="0" smtClean="0"/>
              <a:t>Jak jest z tym postem???</a:t>
            </a:r>
            <a:endParaRPr lang="pl-PL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r>
              <a:rPr lang="pl-PL" sz="3600" b="1" dirty="0" smtClean="0"/>
              <a:t>Praktyka postu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3657600" cy="5263480"/>
          </a:xfrm>
        </p:spPr>
        <p:txBody>
          <a:bodyPr>
            <a:noAutofit/>
          </a:bodyPr>
          <a:lstStyle/>
          <a:p>
            <a:r>
              <a:rPr lang="pl-PL" sz="1400" dirty="0" smtClean="0"/>
              <a:t>Post </a:t>
            </a:r>
            <a:r>
              <a:rPr lang="pl-PL" sz="1400" i="1" dirty="0" smtClean="0"/>
              <a:t>Ramadanu</a:t>
            </a:r>
            <a:r>
              <a:rPr lang="pl-PL" sz="1400" i="1" dirty="0" smtClean="0"/>
              <a:t> </a:t>
            </a:r>
            <a:r>
              <a:rPr lang="pl-PL" sz="1400" dirty="0" smtClean="0"/>
              <a:t>jest obowiązkiem każdego muzułmanina płci męskiej i żeńskiej, posiadającego następujące kwalifikacje:</a:t>
            </a:r>
          </a:p>
          <a:p>
            <a:r>
              <a:rPr lang="pl-PL" sz="1200" b="1" dirty="0" smtClean="0"/>
              <a:t>1.</a:t>
            </a:r>
            <a:r>
              <a:rPr lang="pl-PL" sz="1200" dirty="0" smtClean="0"/>
              <a:t>  </a:t>
            </a:r>
            <a:r>
              <a:rPr lang="pl-PL" sz="1400" dirty="0" smtClean="0"/>
              <a:t> Umysłowe i fizyczne zdrowie, co oznacza że jest on (ona) zdrowy(a) na umyśle i zdolny do postu.</a:t>
            </a:r>
          </a:p>
          <a:p>
            <a:r>
              <a:rPr lang="pl-PL" sz="1400" b="1" dirty="0" smtClean="0"/>
              <a:t>2.</a:t>
            </a:r>
            <a:r>
              <a:rPr lang="pl-PL" sz="1400" dirty="0" smtClean="0"/>
              <a:t>    Odpowiedni wiek czyli dojrzałość psychofizyczna osiągana po 14 latach. Dzieci przed okresem pokwitania powinny być zachęcane do praktykowania postu.</a:t>
            </a:r>
          </a:p>
          <a:p>
            <a:r>
              <a:rPr lang="pl-PL" sz="1400" b="1" dirty="0" smtClean="0"/>
              <a:t>3.</a:t>
            </a:r>
            <a:r>
              <a:rPr lang="pl-PL" sz="1400" dirty="0" smtClean="0"/>
              <a:t>    Pobyt w stałym miejscu zamieszkania (w swoim mieście , wsi, posiadłości etc.) oznacza to, że poszcząca osoba nie jest w podróży, oddalona od miejsca zamieszkania nie mniej niż 70km.</a:t>
            </a:r>
          </a:p>
          <a:p>
            <a:r>
              <a:rPr lang="pl-PL" sz="1400" b="1" dirty="0" smtClean="0"/>
              <a:t>4.</a:t>
            </a:r>
            <a:r>
              <a:rPr lang="pl-PL" sz="1400" dirty="0" smtClean="0"/>
              <a:t>    Absolutna pewność, że post nie będzie przyczyną jakichkolwiek szkód fizycznych i umysłowych, pomijając naturalną reakcję na głód i pragnienie.</a:t>
            </a:r>
          </a:p>
          <a:p>
            <a:endParaRPr lang="pl-PL" sz="14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270248" y="908720"/>
            <a:ext cx="3657600" cy="5263480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Z obowiązku postu zwolnione są następujące kategorie osób</a:t>
            </a:r>
          </a:p>
          <a:p>
            <a:r>
              <a:rPr lang="pl-PL" b="1" dirty="0" smtClean="0"/>
              <a:t>1.</a:t>
            </a:r>
            <a:r>
              <a:rPr lang="pl-PL" dirty="0" smtClean="0"/>
              <a:t> Dzieci poniżej wieku dojrzewania i pokwitania.</a:t>
            </a:r>
          </a:p>
          <a:p>
            <a:r>
              <a:rPr lang="pl-PL" b="1" dirty="0" smtClean="0"/>
              <a:t>2.</a:t>
            </a:r>
            <a:r>
              <a:rPr lang="pl-PL" dirty="0" smtClean="0"/>
              <a:t> Osoby umysłowo chore.</a:t>
            </a:r>
          </a:p>
          <a:p>
            <a:r>
              <a:rPr lang="pl-PL" dirty="0" smtClean="0"/>
              <a:t>Mężczyźni i kobiety w podeszłym wieku.</a:t>
            </a:r>
          </a:p>
          <a:p>
            <a:r>
              <a:rPr lang="pl-PL" dirty="0" smtClean="0"/>
              <a:t>Osoby będące w podróży, przekraczające dystans 70km.</a:t>
            </a:r>
          </a:p>
          <a:p>
            <a:r>
              <a:rPr lang="pl-PL" dirty="0" smtClean="0"/>
              <a:t>Kobiety brzemienne i karmiące niemowlęta.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60648"/>
            <a:ext cx="6172200" cy="792088"/>
          </a:xfrm>
        </p:spPr>
        <p:txBody>
          <a:bodyPr>
            <a:normAutofit/>
          </a:bodyPr>
          <a:lstStyle/>
          <a:p>
            <a:r>
              <a:rPr lang="pl-PL" sz="4000" dirty="0" smtClean="0"/>
              <a:t>Zalecenia proroka</a:t>
            </a:r>
            <a:endParaRPr lang="pl-PL" sz="40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1124744"/>
            <a:ext cx="6172200" cy="5616624"/>
          </a:xfrm>
        </p:spPr>
        <p:txBody>
          <a:bodyPr>
            <a:normAutofit fontScale="62500" lnSpcReduction="20000"/>
          </a:bodyPr>
          <a:lstStyle/>
          <a:p>
            <a:r>
              <a:rPr lang="pl-PL" sz="2900" b="0" dirty="0" smtClean="0"/>
              <a:t>1. Jedzenie lekkiego posiłku na krótko przed świtem, znanym pod arabską nazwą </a:t>
            </a:r>
            <a:r>
              <a:rPr lang="pl-PL" sz="2900" b="0" i="1" dirty="0" err="1" smtClean="0"/>
              <a:t>Suhur</a:t>
            </a:r>
            <a:r>
              <a:rPr lang="pl-PL" sz="2900" b="0" dirty="0" smtClean="0"/>
              <a:t>.</a:t>
            </a:r>
          </a:p>
          <a:p>
            <a:r>
              <a:rPr lang="pl-PL" sz="2900" b="0" dirty="0" smtClean="0"/>
              <a:t>2. Spożycie trzech daktyli i wypicie szklanki wody zaraz po zachodzie słońca odmawiając jednocześnie następującą modlitwę: </a:t>
            </a:r>
            <a:r>
              <a:rPr lang="pl-PL" sz="2900" b="0" i="1" dirty="0" err="1" smtClean="0"/>
              <a:t>Allahurnma</a:t>
            </a:r>
            <a:r>
              <a:rPr lang="pl-PL" sz="2900" b="0" i="1" dirty="0" smtClean="0"/>
              <a:t> laka </a:t>
            </a:r>
            <a:r>
              <a:rPr lang="pl-PL" sz="2900" b="0" i="1" dirty="0" err="1" smtClean="0"/>
              <a:t>sunma</a:t>
            </a:r>
            <a:r>
              <a:rPr lang="pl-PL" sz="2900" b="0" i="1" dirty="0" smtClean="0"/>
              <a:t>, </a:t>
            </a:r>
            <a:r>
              <a:rPr lang="pl-PL" sz="2900" b="0" i="1" dirty="0" err="1" smtClean="0"/>
              <a:t>ła</a:t>
            </a:r>
            <a:r>
              <a:rPr lang="pl-PL" sz="2900" b="0" i="1" dirty="0" smtClean="0"/>
              <a:t> </a:t>
            </a:r>
            <a:r>
              <a:rPr lang="pl-PL" sz="2900" b="0" i="1" dirty="0" err="1" smtClean="0"/>
              <a:t>ala</a:t>
            </a:r>
            <a:r>
              <a:rPr lang="pl-PL" sz="2900" b="0" i="1" dirty="0" smtClean="0"/>
              <a:t> </a:t>
            </a:r>
            <a:r>
              <a:rPr lang="pl-PL" sz="2900" b="0" i="1" dirty="0" err="1" smtClean="0"/>
              <a:t>rizkika</a:t>
            </a:r>
            <a:r>
              <a:rPr lang="pl-PL" sz="2900" b="0" i="1" dirty="0" smtClean="0"/>
              <a:t> </a:t>
            </a:r>
            <a:r>
              <a:rPr lang="pl-PL" sz="2900" b="0" i="1" dirty="0" err="1" smtClean="0"/>
              <a:t>aftarna</a:t>
            </a:r>
            <a:r>
              <a:rPr lang="pl-PL" sz="2900" b="0" dirty="0" smtClean="0"/>
              <a:t> (O Boże w imieniu Twoim pościliśmy i teraz przerywamy post pokarmem dostarczonym nam przez Ciebie).</a:t>
            </a:r>
          </a:p>
          <a:p>
            <a:r>
              <a:rPr lang="pl-PL" sz="2900" b="0" dirty="0" smtClean="0"/>
              <a:t>3. Spożywanie jak najlżejszych posiłków, ponieważ Prorok uczył, że najgorszą rzeczą do przepełnienia jest ludzki żołądek.</a:t>
            </a:r>
          </a:p>
          <a:p>
            <a:r>
              <a:rPr lang="pl-PL" sz="2900" b="0" dirty="0" smtClean="0"/>
              <a:t>4. Odprawianie nadobowiązkowej modlitwy znanej jako </a:t>
            </a:r>
            <a:r>
              <a:rPr lang="pl-PL" sz="2900" b="0" dirty="0" err="1" smtClean="0"/>
              <a:t>Taralih</a:t>
            </a:r>
            <a:r>
              <a:rPr lang="pl-PL" sz="2900" b="0" dirty="0" smtClean="0"/>
              <a:t>.</a:t>
            </a:r>
          </a:p>
          <a:p>
            <a:r>
              <a:rPr lang="pl-PL" sz="2900" b="0" dirty="0" smtClean="0"/>
              <a:t>5.Wzajemne odwiedziny wiernych i intensyfikacja akcji dobroczynnych.</a:t>
            </a:r>
          </a:p>
          <a:p>
            <a:r>
              <a:rPr lang="pl-PL" sz="2900" b="0" dirty="0" smtClean="0"/>
              <a:t>6. Wzmożenie studiów i recytacji Świętego Koranu.</a:t>
            </a:r>
          </a:p>
          <a:p>
            <a:r>
              <a:rPr lang="pl-PL" sz="2900" b="0" dirty="0" smtClean="0"/>
              <a:t>7. Umacnianie ducha cierpliwości i pokory.</a:t>
            </a:r>
          </a:p>
          <a:p>
            <a:r>
              <a:rPr lang="pl-PL" sz="2900" b="0" dirty="0" smtClean="0"/>
              <a:t>8. Nadzwyczajna ostrożność w posługiwaniu się zmysłami, w myśleniu i szczególnie w używaniu języka. </a:t>
            </a:r>
          </a:p>
          <a:p>
            <a:r>
              <a:rPr lang="pl-PL" sz="2900" b="0" dirty="0" smtClean="0"/>
              <a:t>9. Powstrzymanie się od niepotrzebnych rozmów i obmawiania oraz unikanie wszelkich nieprzyzwoitych ruchów.</a:t>
            </a:r>
          </a:p>
          <a:p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pl-PL" sz="4000" b="1" dirty="0" smtClean="0"/>
              <a:t>Naruszenie postu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616624"/>
          </a:xfrm>
        </p:spPr>
        <p:txBody>
          <a:bodyPr>
            <a:normAutofit fontScale="62500" lnSpcReduction="20000"/>
          </a:bodyPr>
          <a:lstStyle/>
          <a:p>
            <a:r>
              <a:rPr lang="pl-PL" sz="3200" b="1" dirty="0" smtClean="0"/>
              <a:t>Z naruszeniem postu mamy do czynienia wtedy, </a:t>
            </a:r>
          </a:p>
          <a:p>
            <a:pPr>
              <a:buNone/>
            </a:pPr>
            <a:r>
              <a:rPr lang="pl-PL" sz="3200" b="1" dirty="0" smtClean="0"/>
              <a:t>	gdy poszczący między świtem a czasem ok. 15 minut </a:t>
            </a:r>
          </a:p>
          <a:p>
            <a:pPr>
              <a:buNone/>
            </a:pPr>
            <a:r>
              <a:rPr lang="pl-PL" sz="3200" b="1" dirty="0" smtClean="0"/>
              <a:t>	po zachodzie Słońca nie powstrzyma się od:</a:t>
            </a:r>
          </a:p>
          <a:p>
            <a:pPr>
              <a:buNone/>
            </a:pPr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3400" dirty="0" smtClean="0"/>
              <a:t>1 - jedzenia i picia, nawet jeśli pokarmem byłaby np. ziemia, a napojem</a:t>
            </a:r>
            <a:br>
              <a:rPr lang="pl-PL" sz="3400" dirty="0" smtClean="0"/>
            </a:br>
            <a:r>
              <a:rPr lang="pl-PL" sz="3400" dirty="0" smtClean="0"/>
              <a:t>żywica, a więc rzeczy nie spożywane w normalnych warunkach,</a:t>
            </a:r>
            <a:br>
              <a:rPr lang="pl-PL" sz="3400" dirty="0" smtClean="0"/>
            </a:br>
            <a:r>
              <a:rPr lang="pl-PL" sz="3400" dirty="0" smtClean="0"/>
              <a:t>2 - stosunku płciowego,</a:t>
            </a:r>
            <a:br>
              <a:rPr lang="pl-PL" sz="3400" dirty="0" smtClean="0"/>
            </a:br>
            <a:r>
              <a:rPr lang="pl-PL" sz="3400" dirty="0" smtClean="0"/>
              <a:t>3 - onanizmu,</a:t>
            </a:r>
            <a:br>
              <a:rPr lang="pl-PL" sz="3400" dirty="0" smtClean="0"/>
            </a:br>
            <a:r>
              <a:rPr lang="pl-PL" sz="3400" dirty="0" smtClean="0"/>
              <a:t>4 - kłamstwa wobec Boga, Proroka i jego zastępców,</a:t>
            </a:r>
            <a:br>
              <a:rPr lang="pl-PL" sz="3400" dirty="0" smtClean="0"/>
            </a:br>
            <a:r>
              <a:rPr lang="pl-PL" sz="3400" dirty="0" smtClean="0"/>
              <a:t>5 - zwilżenia gardła rozpyloną cieczą,</a:t>
            </a:r>
            <a:br>
              <a:rPr lang="pl-PL" sz="3400" dirty="0" smtClean="0"/>
            </a:br>
            <a:r>
              <a:rPr lang="pl-PL" sz="3400" dirty="0" smtClean="0"/>
              <a:t>6 - zanurzenia całej głowy w wodzie,</a:t>
            </a:r>
            <a:br>
              <a:rPr lang="pl-PL" sz="3400" dirty="0" smtClean="0"/>
            </a:br>
            <a:r>
              <a:rPr lang="pl-PL" sz="3400" dirty="0" smtClean="0"/>
              <a:t>7 - pozostawania po porannym </a:t>
            </a:r>
            <a:r>
              <a:rPr lang="pl-PL" sz="3400" dirty="0" err="1" smtClean="0"/>
              <a:t>azanie</a:t>
            </a:r>
            <a:r>
              <a:rPr lang="pl-PL" sz="3400" dirty="0" smtClean="0"/>
              <a:t> w stanie nieczystości spowodowanym</a:t>
            </a:r>
            <a:br>
              <a:rPr lang="pl-PL" sz="3400" dirty="0" smtClean="0"/>
            </a:br>
            <a:r>
              <a:rPr lang="pl-PL" sz="3400" dirty="0" smtClean="0"/>
              <a:t>stosunkiem płciowym, menstruacją i krwawieniem połogowym,</a:t>
            </a:r>
            <a:br>
              <a:rPr lang="pl-PL" sz="3400" dirty="0" smtClean="0"/>
            </a:br>
            <a:r>
              <a:rPr lang="pl-PL" sz="3400" dirty="0" smtClean="0"/>
              <a:t>8 - robienia lewatywy,</a:t>
            </a:r>
            <a:br>
              <a:rPr lang="pl-PL" sz="3400" dirty="0" smtClean="0"/>
            </a:br>
            <a:r>
              <a:rPr lang="pl-PL" sz="3400" dirty="0" smtClean="0"/>
              <a:t>9 - umyślnych wymiotów.</a:t>
            </a:r>
            <a:br>
              <a:rPr lang="pl-PL" sz="3400" dirty="0" smtClean="0"/>
            </a:br>
            <a:endParaRPr lang="pl-PL" sz="2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286000" y="260648"/>
            <a:ext cx="6172200" cy="648072"/>
          </a:xfrm>
        </p:spPr>
        <p:txBody>
          <a:bodyPr>
            <a:normAutofit/>
          </a:bodyPr>
          <a:lstStyle/>
          <a:p>
            <a:r>
              <a:rPr lang="pl-PL" sz="3600" dirty="0" smtClean="0"/>
              <a:t>Post po katolicku</a:t>
            </a:r>
            <a:endParaRPr lang="pl-PL" sz="3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286000" y="1052736"/>
            <a:ext cx="6172200" cy="5616624"/>
          </a:xfrm>
        </p:spPr>
        <p:txBody>
          <a:bodyPr>
            <a:normAutofit lnSpcReduction="10000"/>
          </a:bodyPr>
          <a:lstStyle/>
          <a:p>
            <a:r>
              <a:rPr lang="pl-PL" sz="2300" dirty="0" smtClean="0"/>
              <a:t>W praktyce wyróżnia się trzy główne rodzaje postów:</a:t>
            </a:r>
          </a:p>
          <a:p>
            <a:r>
              <a:rPr lang="pl-PL" sz="1600" dirty="0" smtClean="0"/>
              <a:t>Post ścisły</a:t>
            </a:r>
            <a:r>
              <a:rPr lang="pl-PL" sz="1600" b="0" dirty="0" smtClean="0"/>
              <a:t> – obowiązuje w całym Kościele katolickim w Środę Popielcową oraz w Wielki Piątek. Polega na powstrzymaniu się od spożywania mięsa (z wyjątkiem ryb) i ograniczeniu posiłków. Obowiązuje wszystkich pełnoletnich do ukończenia 60 roku życia. </a:t>
            </a:r>
          </a:p>
          <a:p>
            <a:r>
              <a:rPr lang="pl-PL" sz="1600" dirty="0" smtClean="0"/>
              <a:t>Wstrzemięźliwość od pokarmów mięsnych</a:t>
            </a:r>
            <a:r>
              <a:rPr lang="pl-PL" sz="1600" b="0" dirty="0" smtClean="0"/>
              <a:t> – obowiązująca w Polsce, polega na powstrzymaniu się od spożycia pokarmów mięsnych (z wyjątkiem ryb) w każdy piątek roku liturgicznego z wyjątkiem uroczystości czyli dni liturgicznych najwyższej rangi (np. w pierwszy piątek po Wielkanocy wstrzemięźliwość ta nie obowiązuje), dla wszystkich w wieku powyżej 14 roku życia do końca życia. Z przestrzegania wstrzemięźliwości zwolnione są osoby chore oraz te, które nie mają możliwości wyboru pokarmu. </a:t>
            </a:r>
          </a:p>
          <a:p>
            <a:r>
              <a:rPr lang="pl-PL" sz="1600" dirty="0" smtClean="0"/>
              <a:t>Post Eucharystyczny</a:t>
            </a:r>
            <a:r>
              <a:rPr lang="pl-PL" sz="1600" b="0" dirty="0" smtClean="0"/>
              <a:t> – powstrzymanie się od spożycia pokarmów na godzinę przed przyjęciem Komunii Świętej. Obowiązuje wszystkich przystępujących do Komunii świętej, z wyjątkiem chorych i ich opiekunów oraz kapłanów, którzy celebrują lub koncelebrują Mszę po raz kolejny w danym dniu. </a:t>
            </a:r>
          </a:p>
          <a:p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r>
              <a:rPr lang="pl-PL" sz="4000" b="1" dirty="0" smtClean="0"/>
              <a:t>Prawdziwy post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277200"/>
          </a:xfrm>
        </p:spPr>
        <p:txBody>
          <a:bodyPr>
            <a:noAutofit/>
          </a:bodyPr>
          <a:lstStyle/>
          <a:p>
            <a:r>
              <a:rPr lang="pl-PL" sz="1700" b="1" i="1" dirty="0" smtClean="0"/>
              <a:t>Rozerwać kajdany zła</a:t>
            </a:r>
            <a:r>
              <a:rPr lang="pl-PL" sz="1700" dirty="0" smtClean="0"/>
              <a:t> - post dla uwolnienia od więzów zła i nałogu.</a:t>
            </a:r>
          </a:p>
          <a:p>
            <a:r>
              <a:rPr lang="pl-PL" sz="1700" b="1" i="1" dirty="0" smtClean="0"/>
              <a:t>Rozwiązać więzy niewoli</a:t>
            </a:r>
            <a:r>
              <a:rPr lang="pl-PL" sz="1700" dirty="0" smtClean="0"/>
              <a:t> - post dla znalezienia rozwiązania ważnych problemów i pokonania przeszkód. </a:t>
            </a:r>
          </a:p>
          <a:p>
            <a:r>
              <a:rPr lang="pl-PL" sz="1700" b="1" i="1" dirty="0" smtClean="0"/>
              <a:t>Wypuścić wolno uciśnionych</a:t>
            </a:r>
            <a:r>
              <a:rPr lang="pl-PL" sz="1700" dirty="0" smtClean="0"/>
              <a:t> - post dla odnowienia ducha i wyznania wiary.</a:t>
            </a:r>
          </a:p>
          <a:p>
            <a:r>
              <a:rPr lang="pl-PL" sz="1700" b="1" i="1" dirty="0" smtClean="0"/>
              <a:t>Wszelkie jarzmo połamać</a:t>
            </a:r>
            <a:r>
              <a:rPr lang="pl-PL" sz="1700" dirty="0" smtClean="0"/>
              <a:t> - post dla zwycięstwa nad emocjonalnymi słabościami i dla duchowego zwycięstwa nad sobą samym.</a:t>
            </a:r>
          </a:p>
          <a:p>
            <a:r>
              <a:rPr lang="pl-PL" sz="1700" b="1" i="1" dirty="0" smtClean="0"/>
              <a:t>Dzielić swój chleb z głodnym</a:t>
            </a:r>
            <a:r>
              <a:rPr lang="pl-PL" sz="1700" dirty="0" smtClean="0"/>
              <a:t> - post celem pomocy ludziom w niedoli. </a:t>
            </a:r>
          </a:p>
          <a:p>
            <a:r>
              <a:rPr lang="pl-PL" sz="1700" b="1" i="1" dirty="0" smtClean="0"/>
              <a:t>Twoje światło wzejdzie jak zorza</a:t>
            </a:r>
            <a:r>
              <a:rPr lang="pl-PL" sz="1700" dirty="0" smtClean="0"/>
              <a:t> - post przed ważnymi decyzjami.</a:t>
            </a:r>
          </a:p>
          <a:p>
            <a:r>
              <a:rPr lang="pl-PL" sz="1700" b="1" i="1" dirty="0" smtClean="0"/>
              <a:t>Szybko rozkwitnie twe zdrowie</a:t>
            </a:r>
            <a:r>
              <a:rPr lang="pl-PL" sz="1700" dirty="0" smtClean="0"/>
              <a:t> - post dla wzmocnienia swych sił i podniesienia zdrowia.</a:t>
            </a:r>
          </a:p>
          <a:p>
            <a:r>
              <a:rPr lang="pl-PL" sz="1700" b="1" i="1" dirty="0" smtClean="0"/>
              <a:t>Sprawiedliwość twoja poprzedzać cię będzie</a:t>
            </a:r>
            <a:r>
              <a:rPr lang="pl-PL" sz="1700" dirty="0" smtClean="0"/>
              <a:t> - post celem zachowania nakazów i tradycji oraz praktykowania wstrzemięźliwości. </a:t>
            </a:r>
          </a:p>
          <a:p>
            <a:r>
              <a:rPr lang="pl-PL" sz="1700" b="1" i="1" dirty="0" smtClean="0"/>
              <a:t>Chwała Pańska iść będzie za tobą</a:t>
            </a:r>
            <a:r>
              <a:rPr lang="pl-PL" sz="1700" dirty="0" smtClean="0"/>
              <a:t> - post jako obrona przed Szatanem.</a:t>
            </a:r>
            <a:endParaRPr lang="pl-PL" sz="17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/>
              <a:t>Trzy religie a jeden post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sz="2800" dirty="0" smtClean="0"/>
              <a:t>Post praktyką pokutną.</a:t>
            </a:r>
          </a:p>
          <a:p>
            <a:r>
              <a:rPr lang="pl-PL" sz="2800" dirty="0" smtClean="0"/>
              <a:t>Post elementem </a:t>
            </a:r>
            <a:r>
              <a:rPr lang="pl-PL" sz="2800" dirty="0" err="1" smtClean="0"/>
              <a:t>autoformacji</a:t>
            </a:r>
            <a:r>
              <a:rPr lang="pl-PL" sz="2800" dirty="0" smtClean="0"/>
              <a:t>.</a:t>
            </a:r>
          </a:p>
          <a:p>
            <a:r>
              <a:rPr lang="pl-PL" sz="2800" dirty="0" smtClean="0"/>
              <a:t>Post podejmowany w ważnych momentach celebracji liturgicznej.</a:t>
            </a:r>
          </a:p>
          <a:p>
            <a:r>
              <a:rPr lang="pl-PL" sz="2800" dirty="0" smtClean="0"/>
              <a:t>Post dotyczy określonych osób i ma ściśle określone formy i zasady.</a:t>
            </a:r>
          </a:p>
          <a:p>
            <a:r>
              <a:rPr lang="pl-PL" sz="2800" dirty="0" smtClean="0"/>
              <a:t>Post wyrazem dojrzałości i wiary człowieka.</a:t>
            </a:r>
          </a:p>
          <a:p>
            <a:r>
              <a:rPr lang="pl-PL" sz="2800" dirty="0" smtClean="0"/>
              <a:t>Post formą walki ze złem.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pPr lvl="1"/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Koniec</a:t>
            </a:r>
            <a:br>
              <a:rPr lang="pl-PL" dirty="0" smtClean="0"/>
            </a:br>
            <a:r>
              <a:rPr lang="pl-PL" dirty="0" smtClean="0"/>
              <a:t>Ks. Adam </a:t>
            </a:r>
            <a:r>
              <a:rPr lang="pl-PL" dirty="0" err="1" smtClean="0"/>
              <a:t>Ołdak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Kolejne spotkanie nt. praktyk duchowych w bratnich religiach.</a:t>
            </a: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 smtClean="0"/>
              <a:t>Religia i jej tajemnice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pl-PL" b="1" dirty="0" smtClean="0"/>
              <a:t>Religia</a:t>
            </a:r>
            <a:r>
              <a:rPr lang="pl-PL" dirty="0" smtClean="0"/>
              <a:t> – system wierzeń i praktyk, określający relację pomiędzy różnie pojmowaną sferą </a:t>
            </a:r>
            <a:r>
              <a:rPr lang="pl-PL" i="1" dirty="0" smtClean="0"/>
              <a:t>sacrum</a:t>
            </a:r>
            <a:r>
              <a:rPr lang="pl-PL" dirty="0" smtClean="0"/>
              <a:t> - sferą boską, a określonym społeczeństwem, grupą lub jednostką. Manifestuje się ona w wymiarze doktrynalnym (doktryna, wiara), w czynnościach religijnych (np. kult, rytuały, praktyki formacyjne), w sferze społeczno-organizacyjnej (wspólnota religijna, np. Kościół) i w sferze duchowości indywidualnej.</a:t>
            </a: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332656"/>
            <a:ext cx="6172200" cy="1080120"/>
          </a:xfrm>
        </p:spPr>
        <p:txBody>
          <a:bodyPr>
            <a:normAutofit/>
          </a:bodyPr>
          <a:lstStyle/>
          <a:p>
            <a:r>
              <a:rPr lang="pl-PL" sz="3600" dirty="0" smtClean="0"/>
              <a:t>Człowiek i religia</a:t>
            </a:r>
            <a:endParaRPr lang="pl-PL" sz="36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1412776"/>
            <a:ext cx="6172200" cy="4968974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pl-PL" sz="2000" b="0" dirty="0" smtClean="0"/>
              <a:t>Relacja jednostki do sacrum koncentruje się wokół poczucia świętości – chęci zbliżenia się do sacrum.</a:t>
            </a:r>
          </a:p>
          <a:p>
            <a:pPr marL="342900" indent="-342900">
              <a:buAutoNum type="arabicPeriod"/>
            </a:pPr>
            <a:r>
              <a:rPr lang="pl-PL" sz="2000" b="0" dirty="0" smtClean="0"/>
              <a:t>Byt najwyższy ma oczekiwania względem jednostki.</a:t>
            </a:r>
          </a:p>
          <a:p>
            <a:pPr marL="342900" indent="-342900">
              <a:buAutoNum type="arabicPeriod"/>
            </a:pPr>
            <a:r>
              <a:rPr lang="pl-PL" sz="2000" b="0" dirty="0" smtClean="0"/>
              <a:t>Byt najwyższy przekazuje w sposób nadprzyrodzony Swoją naukę, system wartości, prawo.</a:t>
            </a:r>
          </a:p>
          <a:p>
            <a:pPr marL="342900" indent="-342900">
              <a:buAutoNum type="arabicPeriod"/>
            </a:pPr>
            <a:r>
              <a:rPr lang="pl-PL" sz="2000" b="0" dirty="0" smtClean="0"/>
              <a:t>Jednostka odkrywa obecność Bóstwa w świecie. (Stephen Hawking – astrofizyk, matematyk, kosmolog – „nie, nie uwierzę w osobowego Boga.”)</a:t>
            </a:r>
          </a:p>
          <a:p>
            <a:pPr marL="342900" indent="-342900">
              <a:buAutoNum type="arabicPeriod"/>
            </a:pPr>
            <a:r>
              <a:rPr lang="pl-PL" sz="2000" b="0" dirty="0" smtClean="0"/>
              <a:t>Jednostka podejmuje działania zmierzające ku ostatecznemu zjednoczeniu z Bóstwem (Różnorodność praktyk w zależności od religii).</a:t>
            </a:r>
          </a:p>
          <a:p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400" b="1" dirty="0" smtClean="0"/>
              <a:t>Pojęcie postu</a:t>
            </a:r>
            <a:endParaRPr lang="pl-PL" sz="44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b="1" dirty="0" smtClean="0"/>
              <a:t>Post – dobrowolne powstrzymanie się od jedzenia w ogóle, lub od spożywania pewnych rodzajów pokarmów (np. mięsa), przez określony czas.</a:t>
            </a:r>
          </a:p>
          <a:p>
            <a:r>
              <a:rPr lang="pl-PL" dirty="0" smtClean="0"/>
              <a:t>Post jest praktykowany w wielu różnych religiach i wyznaniach. </a:t>
            </a:r>
          </a:p>
          <a:p>
            <a:r>
              <a:rPr lang="pl-PL" dirty="0" smtClean="0"/>
              <a:t>Mało liczebny lud </a:t>
            </a:r>
            <a:r>
              <a:rPr lang="pl-PL" dirty="0" err="1" smtClean="0"/>
              <a:t>Hunzowie</a:t>
            </a:r>
            <a:r>
              <a:rPr lang="pl-PL" dirty="0" smtClean="0"/>
              <a:t>, zamieszkujący od wieków jedną z wysoko położonych dolin zachodnich Himalajów, gdzie stworzył własną, oryginalną kulturę - jeszcze przed paroma dziesiątkami lat był całkowicie odizolowany od reszty świata. W opisie pradawnego sposobu życia tego ludu znajdujemy zadziwiające fakty. Otóż pola </a:t>
            </a:r>
            <a:r>
              <a:rPr lang="pl-PL" dirty="0" err="1" smtClean="0"/>
              <a:t>Hunzów</a:t>
            </a:r>
            <a:r>
              <a:rPr lang="pl-PL" dirty="0" smtClean="0"/>
              <a:t> nie były w stanie dostarczyć im tyle pożywienia, by mieli je przez cały rok. W tej sytuacji aż do czerwca, kiedy dojrzewa gryka, lud </a:t>
            </a:r>
            <a:r>
              <a:rPr lang="pl-PL" dirty="0" err="1" smtClean="0"/>
              <a:t>Hunzów</a:t>
            </a:r>
            <a:r>
              <a:rPr lang="pl-PL" dirty="0" smtClean="0"/>
              <a:t> całymi tygodniami pościł; posty te niekiedy przeciągały się aż do dwóch miesięcy w roku. W tym okresie </a:t>
            </a:r>
            <a:r>
              <a:rPr lang="pl-PL" dirty="0" err="1" smtClean="0"/>
              <a:t>Hunzowie</a:t>
            </a:r>
            <a:r>
              <a:rPr lang="pl-PL" dirty="0" smtClean="0"/>
              <a:t> byli jednak radośni i zadowoleni, a nadto wykonywali swoją najważniejszą pracę w roku: uprawiali pola i naprawiali zasypane zimowymi lawinami kanały nawadniające. </a:t>
            </a: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286000" y="260648"/>
            <a:ext cx="6172200" cy="1008112"/>
          </a:xfrm>
        </p:spPr>
        <p:txBody>
          <a:bodyPr>
            <a:normAutofit/>
          </a:bodyPr>
          <a:lstStyle/>
          <a:p>
            <a:r>
              <a:rPr lang="pl-PL" sz="3200" dirty="0" smtClean="0"/>
              <a:t>Post i jego zastosowanie</a:t>
            </a: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286000" y="1772816"/>
            <a:ext cx="6172200" cy="4602106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pl-PL" dirty="0" smtClean="0"/>
              <a:t>Wielcy twórcy religii: Chrystus, Mojżesz, Mahomet, Budda - właśnie podczas długotrwałych postów określali porządek wszechświata.</a:t>
            </a:r>
          </a:p>
          <a:p>
            <a:pPr marL="342900" indent="-342900">
              <a:buAutoNum type="arabicPeriod"/>
            </a:pPr>
            <a:r>
              <a:rPr lang="pl-PL" dirty="0" smtClean="0"/>
              <a:t>Platon i Sokrates mieli odbywać  10-cio dniowe posty w celu "uzyskania sprawności umysłowej i fizycznej". </a:t>
            </a:r>
          </a:p>
          <a:p>
            <a:pPr marL="342900" indent="-342900">
              <a:buAutoNum type="arabicPeriod"/>
            </a:pPr>
            <a:r>
              <a:rPr lang="pl-PL" dirty="0" smtClean="0"/>
              <a:t>Pitagoras pościł 40 dni przed przystąpieniem do egzaminu na Uniwersytecie w Aleksandrii, a później wymagał od swych uczniów, aby również odbywali głodówkę przed wstąpieniem do jego szkoły. </a:t>
            </a:r>
          </a:p>
          <a:p>
            <a:pPr marL="342900" indent="-342900">
              <a:buAutoNum type="arabicPeriod"/>
            </a:pPr>
            <a:r>
              <a:rPr lang="pl-PL" dirty="0" smtClean="0"/>
              <a:t>Lekarz arabski Avicenna przepisywał głodówki lecznicze trwające od 3 do 5 tygodni</a:t>
            </a: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 smtClean="0"/>
              <a:t>Śp. Bp Wacław Majewski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„Minęły te czasy, kiedy medycyna pokładała ufność w obfitym pokarmie i  oczekiwała od niego sił, zdrowia. Dzisiaj uważa się posty jako czynnik leczniczy i wzmacniający. Nie jest to bynajmniej nowa zdobycz współczesnej terapii, lecz powrót do przeszłości i naśladownictwo przyrody. (...) Bramini hinduscy używają postu jako środka na wszelkie prawie choroby, a fakirzy, poszczący całymi nieraz tygodniami, dowiedli, jaką on jest rzeczą naturalną. (...) Wespazjan, Marek Aureliusz, Sewer pościli kilka razy na miesiąc. Znaną jest surowość obyczajów Seneki i jego umiarkowanie. W myśl nauk Koranu posty są przestrzegane i wśród wyznawców Mahometa". </a:t>
            </a:r>
          </a:p>
          <a:p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332656"/>
            <a:ext cx="6172200" cy="792088"/>
          </a:xfrm>
        </p:spPr>
        <p:txBody>
          <a:bodyPr>
            <a:normAutofit/>
          </a:bodyPr>
          <a:lstStyle/>
          <a:p>
            <a:r>
              <a:rPr lang="pl-PL" sz="4000" dirty="0" smtClean="0"/>
              <a:t>Post w Judaizmie</a:t>
            </a:r>
            <a:endParaRPr lang="pl-PL" sz="40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1340768"/>
            <a:ext cx="6172200" cy="5040982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pl-PL" b="0" dirty="0" smtClean="0"/>
              <a:t>Posty dotyczące wszystkich wyznawców obowiązują podczas świąt </a:t>
            </a:r>
            <a:r>
              <a:rPr lang="pl-PL" b="0" dirty="0" err="1" smtClean="0"/>
              <a:t>Jom</a:t>
            </a:r>
            <a:r>
              <a:rPr lang="pl-PL" b="0" dirty="0" smtClean="0"/>
              <a:t> </a:t>
            </a:r>
            <a:r>
              <a:rPr lang="pl-PL" b="0" dirty="0" err="1" smtClean="0"/>
              <a:t>Kippur</a:t>
            </a:r>
            <a:r>
              <a:rPr lang="pl-PL" b="0" dirty="0" smtClean="0"/>
              <a:t>, w przeddzień świąt </a:t>
            </a:r>
            <a:r>
              <a:rPr lang="pl-PL" b="0" dirty="0" err="1" smtClean="0"/>
              <a:t>Pesach</a:t>
            </a:r>
            <a:r>
              <a:rPr lang="pl-PL" b="0" dirty="0" smtClean="0"/>
              <a:t> oraz </a:t>
            </a:r>
            <a:r>
              <a:rPr lang="pl-PL" b="0" dirty="0" err="1" smtClean="0"/>
              <a:t>Purim</a:t>
            </a:r>
            <a:r>
              <a:rPr lang="pl-PL" b="0" dirty="0" smtClean="0"/>
              <a:t> oraz podczas rocznic tragicznych wydarzeń, tj. </a:t>
            </a:r>
            <a:r>
              <a:rPr lang="pl-PL" b="0" dirty="0" err="1" smtClean="0"/>
              <a:t>Tisza</a:t>
            </a:r>
            <a:r>
              <a:rPr lang="pl-PL" b="0" dirty="0" smtClean="0"/>
              <a:t> </a:t>
            </a:r>
            <a:r>
              <a:rPr lang="pl-PL" b="0" dirty="0" err="1" smtClean="0"/>
              <a:t>be-Aw</a:t>
            </a:r>
            <a:r>
              <a:rPr lang="pl-PL" b="0" dirty="0" smtClean="0"/>
              <a:t>. Post w </a:t>
            </a:r>
            <a:r>
              <a:rPr lang="pl-PL" b="0" dirty="0" err="1" smtClean="0"/>
              <a:t>Jom</a:t>
            </a:r>
            <a:r>
              <a:rPr lang="pl-PL" b="0" dirty="0" smtClean="0"/>
              <a:t> </a:t>
            </a:r>
            <a:r>
              <a:rPr lang="pl-PL" b="0" dirty="0" err="1" smtClean="0"/>
              <a:t>Kippur</a:t>
            </a:r>
            <a:r>
              <a:rPr lang="pl-PL" b="0" dirty="0" smtClean="0"/>
              <a:t> oraz </a:t>
            </a:r>
            <a:r>
              <a:rPr lang="pl-PL" b="0" dirty="0" err="1" smtClean="0"/>
              <a:t>Tisza</a:t>
            </a:r>
            <a:r>
              <a:rPr lang="pl-PL" b="0" dirty="0" smtClean="0"/>
              <a:t> </a:t>
            </a:r>
            <a:r>
              <a:rPr lang="pl-PL" b="0" dirty="0" err="1" smtClean="0"/>
              <a:t>be-Aw</a:t>
            </a:r>
            <a:r>
              <a:rPr lang="pl-PL" b="0" dirty="0" smtClean="0"/>
              <a:t> trwa 24 godziny, od zachodu słońca do zachodu w dniu następnym. Przed </a:t>
            </a:r>
            <a:r>
              <a:rPr lang="pl-PL" b="0" dirty="0" err="1" smtClean="0"/>
              <a:t>Purim</a:t>
            </a:r>
            <a:r>
              <a:rPr lang="pl-PL" b="0" dirty="0" smtClean="0"/>
              <a:t> oraz </a:t>
            </a:r>
            <a:r>
              <a:rPr lang="pl-PL" b="0" dirty="0" err="1" smtClean="0"/>
              <a:t>Pesach</a:t>
            </a:r>
            <a:r>
              <a:rPr lang="pl-PL" b="0" dirty="0" smtClean="0"/>
              <a:t> pości się od wschodu do zachodu słońca.</a:t>
            </a:r>
          </a:p>
          <a:p>
            <a:pPr marL="342900" indent="-342900">
              <a:buAutoNum type="arabicPeriod"/>
            </a:pPr>
            <a:endParaRPr lang="pl-PL" b="0" dirty="0" smtClean="0"/>
          </a:p>
          <a:p>
            <a:pPr marL="342900" indent="-342900">
              <a:buAutoNum type="arabicPeriod"/>
            </a:pPr>
            <a:r>
              <a:rPr lang="pl-PL" b="0" dirty="0" smtClean="0"/>
              <a:t>Posty indywidualne obchodzone są głównie w gronie rodzinnym. Przestrzegać powinny ich dzieci w rocznicę śmierci rodziców oraz młoda para podczas własnego ślubu.</a:t>
            </a: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pl-PL" sz="4000" b="1" dirty="0" smtClean="0"/>
              <a:t>Judaizm jurydyczny</a:t>
            </a:r>
            <a:endParaRPr lang="pl-PL" sz="4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Post jest ukazany w Starym Testamencie jako pomoc: w poszukiwaniu Boga (Jon 3,5), w poszukiwaniu odpowiedzi na naglące pytania życia </a:t>
            </a:r>
            <a:r>
              <a:rPr lang="pl-PL" dirty="0" err="1" smtClean="0"/>
              <a:t>(P</a:t>
            </a:r>
            <a:r>
              <a:rPr lang="pl-PL" dirty="0" smtClean="0"/>
              <a:t>s 35,13), w uwolnieniu od wrogów i przeciwności (Est 4,16), przy uwalnianiu opanowanych przez złe duchy oraz jako dobre przygotowanie się dla podjęcia nowej misji. </a:t>
            </a:r>
          </a:p>
          <a:p>
            <a:r>
              <a:rPr lang="pl-PL" dirty="0" smtClean="0"/>
              <a:t>W kalendarzu żydowskim znajdujemy cztery posty:</a:t>
            </a:r>
          </a:p>
          <a:p>
            <a:pPr lvl="1"/>
            <a:r>
              <a:rPr lang="pl-PL" dirty="0" err="1" smtClean="0"/>
              <a:t>Asara</a:t>
            </a:r>
            <a:r>
              <a:rPr lang="pl-PL" dirty="0" smtClean="0"/>
              <a:t> </a:t>
            </a:r>
            <a:r>
              <a:rPr lang="pl-PL" dirty="0" err="1" smtClean="0"/>
              <a:t>be-Tewet</a:t>
            </a:r>
            <a:r>
              <a:rPr lang="pl-PL" dirty="0" smtClean="0"/>
              <a:t> - 10 dzień miesiąca </a:t>
            </a:r>
            <a:r>
              <a:rPr lang="pl-PL" dirty="0" err="1" smtClean="0"/>
              <a:t>Tewet</a:t>
            </a:r>
            <a:r>
              <a:rPr lang="pl-PL" dirty="0" smtClean="0"/>
              <a:t> - post upamiętniający początek oblężenia Jerozolimy przez Babilończyków, zakończonego zburzeniem Pierwszej Świątyni.</a:t>
            </a:r>
          </a:p>
          <a:p>
            <a:pPr lvl="1"/>
            <a:r>
              <a:rPr lang="pl-PL" dirty="0" err="1" smtClean="0"/>
              <a:t>Sziwa</a:t>
            </a:r>
            <a:r>
              <a:rPr lang="pl-PL" dirty="0" smtClean="0"/>
              <a:t> </a:t>
            </a:r>
            <a:r>
              <a:rPr lang="pl-PL" dirty="0" err="1" smtClean="0"/>
              <a:t>Asar</a:t>
            </a:r>
            <a:r>
              <a:rPr lang="pl-PL" dirty="0" smtClean="0"/>
              <a:t> </a:t>
            </a:r>
            <a:r>
              <a:rPr lang="pl-PL" dirty="0" err="1" smtClean="0"/>
              <a:t>be-Tamuz</a:t>
            </a:r>
            <a:r>
              <a:rPr lang="pl-PL" dirty="0" smtClean="0"/>
              <a:t> - 17 dzień miesiąca </a:t>
            </a:r>
            <a:r>
              <a:rPr lang="pl-PL" dirty="0" err="1" smtClean="0"/>
              <a:t>Tamuz</a:t>
            </a:r>
            <a:r>
              <a:rPr lang="pl-PL" dirty="0" smtClean="0"/>
              <a:t> - według tradycji tego dnia rozpoczęło się zniszczenie zarówno Pierwszej, jak i Drugiej Świątyni oraz zburzenie części murów Jerozolimy.</a:t>
            </a:r>
          </a:p>
          <a:p>
            <a:pPr lvl="1"/>
            <a:r>
              <a:rPr lang="pl-PL" dirty="0" err="1" smtClean="0"/>
              <a:t>Tisza</a:t>
            </a:r>
            <a:r>
              <a:rPr lang="pl-PL" dirty="0" smtClean="0"/>
              <a:t> </a:t>
            </a:r>
            <a:r>
              <a:rPr lang="pl-PL" dirty="0" err="1" smtClean="0"/>
              <a:t>be-Aw</a:t>
            </a:r>
            <a:r>
              <a:rPr lang="pl-PL" dirty="0" smtClean="0"/>
              <a:t> - 9 dzień miesiąca </a:t>
            </a:r>
            <a:r>
              <a:rPr lang="pl-PL" dirty="0" err="1" smtClean="0"/>
              <a:t>Aw</a:t>
            </a:r>
            <a:r>
              <a:rPr lang="pl-PL" dirty="0" smtClean="0"/>
              <a:t>- post upamiętniający zburzenie obu Świątyń jerozolimskich.</a:t>
            </a:r>
          </a:p>
          <a:p>
            <a:pPr lvl="1"/>
            <a:r>
              <a:rPr lang="pl-PL" dirty="0" err="1" smtClean="0"/>
              <a:t>Com</a:t>
            </a:r>
            <a:r>
              <a:rPr lang="pl-PL" dirty="0" smtClean="0"/>
              <a:t> </a:t>
            </a:r>
            <a:r>
              <a:rPr lang="pl-PL" dirty="0" err="1" smtClean="0"/>
              <a:t>Gedalia</a:t>
            </a:r>
            <a:r>
              <a:rPr lang="pl-PL" dirty="0" smtClean="0"/>
              <a:t> - 3 dzień miesiąca </a:t>
            </a:r>
            <a:r>
              <a:rPr lang="pl-PL" dirty="0" err="1" smtClean="0"/>
              <a:t>Tiszri</a:t>
            </a:r>
            <a:r>
              <a:rPr lang="pl-PL" dirty="0" smtClean="0"/>
              <a:t> - w tym dniu został zamordowany przez Babilończyków ostatni żydowski gubernator Jerozolimy. Po tym wydarzeniu Żydzi zostali wygnani z Jerozolimy i od około 586r p.n.e. przebywali w niewoli babilońskiej.</a:t>
            </a:r>
          </a:p>
          <a:p>
            <a:pPr lvl="1"/>
            <a:endParaRPr lang="pl-PL" dirty="0" smtClean="0"/>
          </a:p>
          <a:p>
            <a:pPr>
              <a:buNone/>
            </a:pP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pl-PL" sz="3600" b="1" dirty="0" smtClean="0"/>
              <a:t>Post w islamie</a:t>
            </a:r>
            <a:endParaRPr lang="pl-PL" sz="36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Pewnego razu rzekł Prorok do </a:t>
            </a:r>
            <a:r>
              <a:rPr lang="pl-PL" dirty="0" err="1" smtClean="0"/>
              <a:t>Dżabira</a:t>
            </a:r>
            <a:r>
              <a:rPr lang="pl-PL" dirty="0" smtClean="0"/>
              <a:t>, syna Abdullaha </a:t>
            </a:r>
            <a:r>
              <a:rPr lang="pl-PL" dirty="0" err="1" smtClean="0"/>
              <a:t>Ansariego</a:t>
            </a:r>
            <a:r>
              <a:rPr lang="pl-PL" dirty="0" smtClean="0"/>
              <a:t>: „Posłuchaj </a:t>
            </a:r>
            <a:r>
              <a:rPr lang="pl-PL" dirty="0" err="1" smtClean="0"/>
              <a:t>Dżabir</a:t>
            </a:r>
            <a:r>
              <a:rPr lang="pl-PL" dirty="0" smtClean="0"/>
              <a:t>, ten miesiąc to </a:t>
            </a:r>
            <a:r>
              <a:rPr lang="pl-PL" b="1" dirty="0" smtClean="0"/>
              <a:t>ramadan</a:t>
            </a:r>
            <a:r>
              <a:rPr lang="pl-PL" dirty="0" smtClean="0"/>
              <a:t>, każdy kto w nim pości za dnia a nocą rozmyśla o Bogu powstrzymując się od tego co nieczyste i zakazane oraz panuje nad własnym językiem - ten nauczy się unikać grzechu nawet wtedy, gdy minie już miesiąc postu”. </a:t>
            </a:r>
            <a:r>
              <a:rPr lang="pl-PL" dirty="0" err="1" smtClean="0"/>
              <a:t>Dżabir</a:t>
            </a:r>
            <a:r>
              <a:rPr lang="pl-PL" dirty="0" smtClean="0"/>
              <a:t> odparł nie ukrywając radości: ,,O, Proroku, jakaż to piękna wiadomość”. Prorok nie podzielał jednak jego entuzjazmu, odpowiedział bowiem: „Zobaczysz, jakie to trudne...”. 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Bóg Najwyższy oznajmia w Koranie:</a:t>
            </a:r>
            <a:br>
              <a:rPr lang="pl-PL" dirty="0" smtClean="0"/>
            </a:br>
            <a:r>
              <a:rPr lang="pl-PL" dirty="0" smtClean="0"/>
              <a:t>,,0 wy, którzy wierzyciel</a:t>
            </a:r>
            <a:br>
              <a:rPr lang="pl-PL" dirty="0" smtClean="0"/>
            </a:br>
            <a:r>
              <a:rPr lang="pl-PL" dirty="0" smtClean="0"/>
              <a:t>jest wam przepisany post,</a:t>
            </a:r>
            <a:br>
              <a:rPr lang="pl-PL" dirty="0" smtClean="0"/>
            </a:br>
            <a:r>
              <a:rPr lang="pl-PL" dirty="0" smtClean="0"/>
              <a:t>tak jak postał przepisany tym,</a:t>
            </a:r>
            <a:br>
              <a:rPr lang="pl-PL" dirty="0" smtClean="0"/>
            </a:br>
            <a:r>
              <a:rPr lang="pl-PL" dirty="0" smtClean="0"/>
              <a:t>którzy byli przed wami</a:t>
            </a:r>
            <a:br>
              <a:rPr lang="pl-PL" dirty="0" smtClean="0"/>
            </a:br>
            <a:r>
              <a:rPr lang="pl-PL" dirty="0" smtClean="0"/>
              <a:t>- być może, wy będziecie bogobojni”</a:t>
            </a:r>
            <a:br>
              <a:rPr lang="pl-PL" dirty="0" smtClean="0"/>
            </a:br>
            <a:r>
              <a:rPr lang="pl-PL" dirty="0" smtClean="0"/>
              <a:t>(sura Krowa,183)</a:t>
            </a:r>
          </a:p>
          <a:p>
            <a:endParaRPr lang="pl-PL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ykusz">
  <a:themeElements>
    <a:clrScheme name="Wykusz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106</TotalTime>
  <Words>735</Words>
  <Application>Microsoft Office PowerPoint</Application>
  <PresentationFormat>Pokaz na ekranie (4:3)</PresentationFormat>
  <Paragraphs>91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Wykusz</vt:lpstr>
      <vt:lpstr>Konferencje dla chcących wiedzieć więcej ….</vt:lpstr>
      <vt:lpstr>Religia i jej tajemnice</vt:lpstr>
      <vt:lpstr>Człowiek i religia</vt:lpstr>
      <vt:lpstr>Pojęcie postu</vt:lpstr>
      <vt:lpstr>Post i jego zastosowanie</vt:lpstr>
      <vt:lpstr>Śp. Bp Wacław Majewski</vt:lpstr>
      <vt:lpstr>Post w Judaizmie</vt:lpstr>
      <vt:lpstr>Judaizm jurydyczny</vt:lpstr>
      <vt:lpstr>Post w islamie</vt:lpstr>
      <vt:lpstr>Praktyka postu</vt:lpstr>
      <vt:lpstr>Zalecenia proroka</vt:lpstr>
      <vt:lpstr>Naruszenie postu</vt:lpstr>
      <vt:lpstr>Post po katolicku</vt:lpstr>
      <vt:lpstr>Prawdziwy post</vt:lpstr>
      <vt:lpstr>Trzy religie a jeden post</vt:lpstr>
      <vt:lpstr>Koniec Ks. Adam Ołdak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Konferencje dla chcących wiedzieć więcej ….</dc:title>
  <dc:creator>Adam</dc:creator>
  <cp:lastModifiedBy>Adam</cp:lastModifiedBy>
  <cp:revision>22</cp:revision>
  <dcterms:created xsi:type="dcterms:W3CDTF">2012-03-08T14:09:02Z</dcterms:created>
  <dcterms:modified xsi:type="dcterms:W3CDTF">2012-03-26T20:18:09Z</dcterms:modified>
</cp:coreProperties>
</file>